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3" r:id="rId2"/>
    <p:sldId id="259" r:id="rId3"/>
    <p:sldId id="321" r:id="rId4"/>
    <p:sldId id="294" r:id="rId5"/>
    <p:sldId id="322" r:id="rId6"/>
    <p:sldId id="326" r:id="rId7"/>
    <p:sldId id="327" r:id="rId8"/>
    <p:sldId id="328" r:id="rId9"/>
    <p:sldId id="329" r:id="rId10"/>
    <p:sldId id="330" r:id="rId11"/>
    <p:sldId id="331" r:id="rId12"/>
    <p:sldId id="296" r:id="rId13"/>
    <p:sldId id="297" r:id="rId14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17"/>
    </p:embeddedFont>
    <p:embeddedFont>
      <p:font typeface="Malgun Gothic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805"/>
    <a:srgbClr val="F6B100"/>
    <a:srgbClr val="06266B"/>
    <a:srgbClr val="D8453E"/>
    <a:srgbClr val="0F3A55"/>
    <a:srgbClr val="337BA9"/>
    <a:srgbClr val="EE6F10"/>
    <a:srgbClr val="7C2A3B"/>
    <a:srgbClr val="3F6603"/>
    <a:srgbClr val="F07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2" d="100"/>
          <a:sy n="82" d="100"/>
        </p:scale>
        <p:origin x="173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779912" y="1772816"/>
            <a:ext cx="4752528" cy="154727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26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426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852936"/>
            <a:ext cx="5289702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5896" y="620688"/>
            <a:ext cx="4752528" cy="1765098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Data Analysis</a:t>
            </a:r>
            <a:endParaRPr lang="ko-KR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44208" y="2780928"/>
            <a:ext cx="21759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:-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BD4F-D7ED-AC36-D1B6-5629E1326250}"/>
              </a:ext>
            </a:extLst>
          </p:cNvPr>
          <p:cNvSpPr txBox="1"/>
          <p:nvPr/>
        </p:nvSpPr>
        <p:spPr>
          <a:xfrm>
            <a:off x="3851920" y="3717032"/>
            <a:ext cx="4680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MANOJ L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PRAVEEN SOBANAD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Sneha S Vinchurkar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Ramya V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Komal N Pokharkar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MySQL Syntax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9F974-84E7-FD63-391A-E13F112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1374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C88DA-E016-9502-F74D-63628064C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7362"/>
            <a:ext cx="9144000" cy="1173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7C34D-0B36-39C6-5FE7-CE45B899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128141"/>
            <a:ext cx="1870823" cy="1512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E5A98-97CA-904A-92EC-7C7F93FF1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838" y="2924944"/>
            <a:ext cx="1800200" cy="1642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D4B0A-C018-2726-A989-2B6224879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4" y="5038797"/>
            <a:ext cx="9144000" cy="1198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35A07-93AD-5A0C-CDFF-DA3CA40EB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2" y="4949521"/>
            <a:ext cx="2678899" cy="15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MySQL Syntax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B8B5FA-0E47-6D7B-1ACC-C6CAADCA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094"/>
            <a:ext cx="9144000" cy="1039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87D96-69C0-25B2-6864-5D10023D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508856"/>
            <a:ext cx="2372056" cy="619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9BCE7D-FEF5-D4C8-21D9-6A37B1BF2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" y="3303115"/>
            <a:ext cx="9144000" cy="1056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1C102B-A462-CF1C-48EB-5413DC470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4899212"/>
            <a:ext cx="558242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2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Production Metrics Tracking: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captures essential production metrics such as Manufacture Quantity,           Rejected Quantity, Processed Quantity, and Wastage Quantity, facilitating a comprehensive overview of manufacturing              operations.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 Insights: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Monitoring rejection rates, both Employee-Wise and Machine-Wise, provides valuable          insights into product quality, enabling proactive measures to address issues and enhance quality control procedures.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production comparison trends and department-wise manufacture versus rejected        quantities helps identify operational inefficiencies, allowing for targeted optimization of processes and resources.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empowers stakeholders to make informed decisions by providing accurate    and timely data through Tableau and SQL results analysis, enabling strategic planning and performance enhancements.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Monitoring: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dashboard, stakeholders can monitor daily, weekly, and monthly production        metrics to track performance, set targets, and drive continuous improvement in manufacturing processes.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Cost Optimization: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reducing wastage and minimizing rejection rates, the dataset offers opportunities for cost savings and resource optimization, contributing to overall operational efficiency and financial sustainability.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Enhanced Quality Control: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focus on employee-wise and machine-wise rejected quantities enables a more granular   approach to quality control, leading to improved product quality and customer satisfaction.</a:t>
            </a: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manufacturing dataset and dashboard present a wealth of information crucial for optimizing production processes,           enhancing quality control, and facilitating data-driven decision-making to drive efficiency and success in manufacturing        operations.</a:t>
            </a:r>
          </a:p>
          <a:p>
            <a:pPr algn="just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Key Takeaways :</a:t>
            </a:r>
            <a:endParaRPr lang="ko-KR" alt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895E5877-5F83-15AB-E549-707C47105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200" b="1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85378" y="2852936"/>
            <a:ext cx="6173243" cy="1152128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02064" y="2184244"/>
            <a:ext cx="29834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68936" y="1452956"/>
            <a:ext cx="3929314" cy="523220"/>
            <a:chOff x="4302075" y="1465837"/>
            <a:chExt cx="3929314" cy="523220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767832" y="1465837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Summary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302075" y="150955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tx2">
                    <a:lumMod val="5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4810548" y="192971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302075" y="2289750"/>
            <a:ext cx="3936479" cy="523220"/>
            <a:chOff x="4302075" y="2289750"/>
            <a:chExt cx="3936479" cy="523220"/>
          </a:xfrm>
        </p:grpSpPr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4767832" y="2289750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KPI List</a:t>
              </a:r>
            </a:p>
          </p:txBody>
        </p:sp>
        <p:sp>
          <p:nvSpPr>
            <p:cNvPr id="39" name="TextBox 13"/>
            <p:cNvSpPr txBox="1">
              <a:spLocks noChangeArrowheads="1"/>
            </p:cNvSpPr>
            <p:nvPr/>
          </p:nvSpPr>
          <p:spPr bwMode="auto">
            <a:xfrm>
              <a:off x="4302075" y="233347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tx2">
                    <a:lumMod val="5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>
              <a:cxnSpLocks/>
            </p:cNvCxnSpPr>
            <p:nvPr/>
          </p:nvCxnSpPr>
          <p:spPr>
            <a:xfrm>
              <a:off x="4817713" y="2738242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02075" y="3113663"/>
            <a:ext cx="3936479" cy="523220"/>
            <a:chOff x="4302075" y="3113663"/>
            <a:chExt cx="3936479" cy="523220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4767832" y="3113663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Dashboards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302075" y="315738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tx2">
                    <a:lumMod val="5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1" name="직선 연결선 60"/>
            <p:cNvCxnSpPr>
              <a:cxnSpLocks/>
            </p:cNvCxnSpPr>
            <p:nvPr/>
          </p:nvCxnSpPr>
          <p:spPr>
            <a:xfrm>
              <a:off x="4817713" y="3573016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302075" y="3937576"/>
            <a:ext cx="3936479" cy="523220"/>
            <a:chOff x="4302075" y="3937576"/>
            <a:chExt cx="3936479" cy="523220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4767832" y="3937576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SQL Syntax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302075" y="398129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tx2">
                    <a:lumMod val="5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2" name="직선 연결선 61"/>
            <p:cNvCxnSpPr>
              <a:cxnSpLocks/>
            </p:cNvCxnSpPr>
            <p:nvPr/>
          </p:nvCxnSpPr>
          <p:spPr>
            <a:xfrm>
              <a:off x="4817713" y="4458351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302075" y="4838103"/>
            <a:ext cx="3936479" cy="523220"/>
            <a:chOff x="4302075" y="4761487"/>
            <a:chExt cx="3936479" cy="523220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4767832" y="4761487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Key Take Aways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302075" y="480520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tx2">
                    <a:lumMod val="5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3" name="직선 연결선 62"/>
            <p:cNvCxnSpPr>
              <a:cxnSpLocks/>
            </p:cNvCxnSpPr>
            <p:nvPr/>
          </p:nvCxnSpPr>
          <p:spPr>
            <a:xfrm>
              <a:off x="4817713" y="5282262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ko-KR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Summary</a:t>
            </a:r>
            <a:endParaRPr lang="ko-KR" alt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097710"/>
          </a:xfrm>
        </p:spPr>
        <p:txBody>
          <a:bodyPr>
            <a:noAutofit/>
          </a:bodyPr>
          <a:lstStyle/>
          <a:p>
            <a:pPr marL="0" indent="0" algn="just"/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the data from the dataset and dashboard effectively, stakeholders can improve operational efficiency,        enhance quality control measures, save costs, and make well-informed decisions to drive manufacturing success.</a:t>
            </a:r>
          </a:p>
          <a:p>
            <a:pPr marL="0" indent="0" algn="just"/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US" sz="14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Benefits: 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performance tracking, issue identification, and data-driven decision-making for enhanced                     productivity.</a:t>
            </a:r>
          </a:p>
          <a:p>
            <a:pPr marL="0" indent="0" algn="just"/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Dashboard Overview: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a comprehensive view of production metrics.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 manufacturing data for quality control and operational efficiency.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insights to monitor performance and make data-driven decisions.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representations for better understanding.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on rejection rates, production trends, and more.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Insights and Benefits: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Operational Insights: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bottlenecks and inefficiencies in manufacturing processes.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Control: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rejection rates and enhance overall product quality.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Optimization: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wastage and optimize resource utilization.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Support: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stakeholders with timely and accurate data for informed decision-making.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altLang="ko-K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89B1E4F-2EA2-1D11-22F4-E8DEAA954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4787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4571999" y="1484784"/>
            <a:ext cx="0" cy="4608512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419872" y="197352"/>
            <a:ext cx="2616806" cy="1016823"/>
            <a:chOff x="3365197" y="1772816"/>
            <a:chExt cx="2616806" cy="1016823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3365197" y="2204864"/>
              <a:ext cx="261680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맑은 고딕" pitchFamily="50" charset="-127"/>
                  <a:cs typeface="Times New Roman" panose="02020603050405020304" pitchFamily="18" charset="0"/>
                </a:rPr>
                <a:t>KPI List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54567" y="1772816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306861" y="1214175"/>
            <a:ext cx="45302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79014" y="1537512"/>
            <a:ext cx="4320480" cy="532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 Manufacture Quantity: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Tableau and SQL results to track the          quantity of goods manufactured over time.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Rejected Quantity: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the rejected quantity to identify potential quality issues and areas for improvement.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 Processed Quantity:</a:t>
            </a: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processed quantity to assess              operational efficiency and production throughput.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Wastage Quantity: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wastage to minimize resource inefficiencies and optimize material usage.</a:t>
            </a:r>
          </a:p>
          <a:p>
            <a:pPr algn="just"/>
            <a:endParaRPr lang="en-US" sz="1600" dirty="0">
              <a:solidFill>
                <a:srgbClr val="FAFA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5. Manufacture Vs. Rejected Comparison:</a:t>
            </a: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manufactured goods with rejected goods to pinpoint quality control issues.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marR="0" indent="-180975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200" dirty="0">
              <a:solidFill>
                <a:schemeClr val="bg1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583608" y="1537511"/>
            <a:ext cx="4320481" cy="483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6. Employee-Wise Rejected Quantity: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rejection rates on an employee basis to    address training needs or procedural gaps.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7. Machine-Wise Rejected Quantity: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rejection rates per machine to optimize    maintenance schedules and enhance production    flow.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8. Production Comparison Trend: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production trends over time to gauge       performance consistency and growth.</a:t>
            </a:r>
          </a:p>
          <a:p>
            <a:pPr algn="just"/>
            <a:endParaRPr lang="en-US" sz="1600" b="0" i="0" dirty="0">
              <a:solidFill>
                <a:srgbClr val="FAFAF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i="0" dirty="0">
                <a:solidFill>
                  <a:srgbClr val="FAFAFA"/>
                </a:solidFill>
                <a:effectLst/>
                <a:highlight>
                  <a:srgbClr val="070805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9. Department-Wise Manufacture Vs. Rejected Comparison:</a:t>
            </a:r>
            <a:endParaRPr lang="en-US" sz="1600" b="1" dirty="0">
              <a:solidFill>
                <a:srgbClr val="FAFAFA"/>
              </a:solidFill>
              <a:highlight>
                <a:srgbClr val="070805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manufacturing output versus rejection    rates across departments for targeted                      improvements.</a:t>
            </a:r>
          </a:p>
          <a:p>
            <a:pPr marR="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200" dirty="0">
              <a:solidFill>
                <a:schemeClr val="bg1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9A4AA5-3D29-20F6-CCEA-C4EEB0A3FB05}"/>
              </a:ext>
            </a:extLst>
          </p:cNvPr>
          <p:cNvCxnSpPr>
            <a:cxnSpLocks/>
          </p:cNvCxnSpPr>
          <p:nvPr/>
        </p:nvCxnSpPr>
        <p:spPr>
          <a:xfrm>
            <a:off x="4571985" y="1340768"/>
            <a:ext cx="0" cy="5184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Excel Dashboards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84AA3-74B4-D0E6-FDD4-BAD41D8F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47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4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1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Dashboards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8CF16-16EE-3432-E940-18B684618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1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PowerBI Dashboards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9352D-C786-782A-2CEE-65BB00B3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131"/>
            <a:ext cx="9144000" cy="50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2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MySQL Syntax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17BD5-1F7F-621F-81BE-E3BF9913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288"/>
            <a:ext cx="9036496" cy="1438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3D002-B77A-5DD3-F8C4-33B2BB36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515111"/>
            <a:ext cx="3467584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E7AC9-CE91-892B-163B-2D200CE8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7344"/>
            <a:ext cx="9144000" cy="1391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205B2-0EC3-09A7-A025-70E070613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304" y="5013176"/>
            <a:ext cx="306747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761F1-C0CF-FD78-3474-1734BBC2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MySQL Syntax :</a:t>
            </a:r>
            <a:endParaRPr lang="en-IN" sz="41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A7A929D9-DE06-6FB7-9B1A-C41D1EFD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67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atin typeface="+mj-lt"/>
                <a:ea typeface="맑은 고딕" pitchFamily="50" charset="-127"/>
                <a:cs typeface="굴림" pitchFamily="50" charset="-127"/>
              </a:rPr>
              <a:t>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65F30-E350-C447-98DD-927A0322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144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986CBB-53FC-61BC-B415-F264B772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1008"/>
            <a:ext cx="9144000" cy="992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B836F-F1C3-0092-7DFD-69A4B7AF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642399"/>
            <a:ext cx="3115110" cy="609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30241-92D1-4E13-2184-01FB28AAF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630" y="4869160"/>
            <a:ext cx="2076740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1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10537</TotalTime>
  <Words>664</Words>
  <Application>Microsoft Office PowerPoint</Application>
  <PresentationFormat>On-screen Show (4:3)</PresentationFormat>
  <Paragraphs>102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Malgun Gothic</vt:lpstr>
      <vt:lpstr>Times New Roman</vt:lpstr>
      <vt:lpstr>GulimChe</vt:lpstr>
      <vt:lpstr>Calibri Light</vt:lpstr>
      <vt:lpstr>Arial</vt:lpstr>
      <vt:lpstr>Office 테마</vt:lpstr>
      <vt:lpstr>Manufacturing Data Analysis</vt:lpstr>
      <vt:lpstr>PowerPoint Presentation</vt:lpstr>
      <vt:lpstr> Summary</vt:lpstr>
      <vt:lpstr>PowerPoint Presentation</vt:lpstr>
      <vt:lpstr> Excel Dashboards :</vt:lpstr>
      <vt:lpstr> Tableau Dashboards :</vt:lpstr>
      <vt:lpstr> PowerBI Dashboards :</vt:lpstr>
      <vt:lpstr> MySQL Syntax :</vt:lpstr>
      <vt:lpstr> MySQL Syntax :</vt:lpstr>
      <vt:lpstr> MySQL Syntax :</vt:lpstr>
      <vt:lpstr> MySQL Syntax :</vt:lpstr>
      <vt:lpstr> Key Takeaways :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Praveen Sobanad</cp:lastModifiedBy>
  <cp:revision>2</cp:revision>
  <dcterms:created xsi:type="dcterms:W3CDTF">2010-02-01T08:03:16Z</dcterms:created>
  <dcterms:modified xsi:type="dcterms:W3CDTF">2024-08-09T09:02:32Z</dcterms:modified>
  <cp:category>www.slidemembers.com</cp:category>
</cp:coreProperties>
</file>